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338" r:id="rId2"/>
    <p:sldId id="384" r:id="rId3"/>
    <p:sldId id="386" r:id="rId4"/>
    <p:sldId id="387" r:id="rId5"/>
    <p:sldId id="389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3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8A1D"/>
    <a:srgbClr val="EEB824"/>
    <a:srgbClr val="E05117"/>
    <a:srgbClr val="A05954"/>
    <a:srgbClr val="FFFF66"/>
    <a:srgbClr val="FFCC66"/>
    <a:srgbClr val="FFFFFF"/>
    <a:srgbClr val="953836"/>
    <a:srgbClr val="C0514E"/>
    <a:srgbClr val="527E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3023" autoAdjust="0"/>
  </p:normalViewPr>
  <p:slideViewPr>
    <p:cSldViewPr snapToObjects="1">
      <p:cViewPr varScale="1">
        <p:scale>
          <a:sx n="69" d="100"/>
          <a:sy n="6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4AF52-03DE-46C7-BD58-678A2C26774D}" type="datetime1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4FAE6-F894-4C36-9411-53D5166CC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ECFE19-1AC4-40EA-9B7C-02A34F56B25C}" type="datetime1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C11E32-E53D-4BCC-B190-6BE1763C3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11E32-E53D-4BCC-B190-6BE1763C35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a typeface="ＭＳ Ｐゴシック" pitchFamily="-84" charset="-128"/>
              </a:rPr>
              <a:t>Folie entfernen?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de-DE" dirty="0" smtClean="0"/>
              <a:t>Click to edit Master title 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DIN Offc"/>
                <a:cs typeface="DIN Off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to edit Master subtitle style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8422" y="6262688"/>
            <a:ext cx="265747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Co-funded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by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7th Framework Programme of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European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Commission</a:t>
            </a:r>
            <a:r>
              <a:rPr lang="de-DE" sz="900" baseline="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through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contract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T4ME,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grant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agreement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no.: 249119.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Georgia"/>
              <a:ea typeface="Verdana" charset="0"/>
              <a:cs typeface="Georgia"/>
            </a:endParaRPr>
          </a:p>
        </p:txBody>
      </p:sp>
      <p:pic>
        <p:nvPicPr>
          <p:cNvPr id="9" name="Picture 22" descr="fp7_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76" y="6356350"/>
            <a:ext cx="52334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787" y="6356350"/>
            <a:ext cx="376237" cy="3651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92280" y="0"/>
            <a:ext cx="2051720" cy="1340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508104" y="6262688"/>
            <a:ext cx="265747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Co-funded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by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ICT PSP Programme of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European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Commission</a:t>
            </a:r>
            <a:r>
              <a:rPr lang="de-DE" sz="900" baseline="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through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the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contract</a:t>
            </a:r>
            <a:r>
              <a:rPr lang="de-DE" sz="90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CESAR,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grant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agreement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 no</a:t>
            </a:r>
            <a:r>
              <a:rPr lang="de-DE" sz="90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.: </a:t>
            </a:r>
            <a:r>
              <a:rPr lang="de-DE" sz="900" smtClean="0">
                <a:solidFill>
                  <a:schemeClr val="bg1">
                    <a:lumMod val="50000"/>
                  </a:schemeClr>
                </a:solidFill>
                <a:latin typeface="Georgia"/>
                <a:ea typeface="+mn-ea"/>
                <a:cs typeface="Georgia"/>
              </a:rPr>
              <a:t>271022.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Georgia"/>
              <a:ea typeface="Verdana" charset="0"/>
              <a:cs typeface="Georgia"/>
            </a:endParaRPr>
          </a:p>
        </p:txBody>
      </p:sp>
      <p:pic>
        <p:nvPicPr>
          <p:cNvPr id="16" name="Picture 5" descr="ictpsp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9160" y="6270450"/>
            <a:ext cx="718079" cy="4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22125" y="6356350"/>
            <a:ext cx="629975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727B-8205-4208-8223-176BB201A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logoIM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6248" y="6248200"/>
            <a:ext cx="1262066" cy="473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 smtClean="0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99F09-2467-4C3F-B99A-29BF514E7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Click icon to add picture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Offc"/>
                <a:cs typeface="DIN Offc"/>
              </a:defRPr>
            </a:lvl1pPr>
          </a:lstStyle>
          <a:p>
            <a:pPr>
              <a:defRPr/>
            </a:pPr>
            <a:r>
              <a:rPr lang="de-DE"/>
              <a:t>http://www.meta-net.eu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44595" y="6356350"/>
            <a:ext cx="485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Offc"/>
                <a:cs typeface="DIN Off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 Offc"/>
                <a:cs typeface="DIN Offc"/>
              </a:defRPr>
            </a:lvl1pPr>
          </a:lstStyle>
          <a:p>
            <a:pPr>
              <a:defRPr/>
            </a:pPr>
            <a:fld id="{5C760F36-ED6B-4B31-A3FF-6134F79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1403350"/>
            <a:ext cx="8229600" cy="3429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" name="Picture 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60648"/>
            <a:ext cx="1522512" cy="3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esar_logo_v3_rgb_5cm.t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56000" y="648000"/>
            <a:ext cx="1729313" cy="672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DIN Offc"/>
          <a:ea typeface="+mj-ea"/>
          <a:cs typeface="DIN Offc"/>
        </a:defRPr>
      </a:lvl1pPr>
    </p:titleStyle>
    <p:bodyStyle>
      <a:lvl1pPr marL="342000" indent="-342900" algn="l" defTabSz="457200" rtl="0" eaLnBrk="1" latinLnBrk="0" hangingPunct="1">
        <a:spcBef>
          <a:spcPts val="0"/>
        </a:spcBef>
        <a:buClr>
          <a:schemeClr val="accent2"/>
        </a:buClr>
        <a:buSzPct val="55000"/>
        <a:buFont typeface="Wingdings" charset="2"/>
        <a:buChar char=""/>
        <a:defRPr sz="20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Symbol" charset="2"/>
        <a:buChar char="-"/>
        <a:defRPr sz="16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4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4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meta-net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694236"/>
            <a:ext cx="8839200" cy="147002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953735"/>
                </a:solidFill>
                <a:ea typeface="ヒラギノ角ゴ Pro W3"/>
              </a:rPr>
              <a:t>Participant Experience:</a:t>
            </a:r>
            <a:br>
              <a:rPr lang="en-US" sz="4000" dirty="0" smtClean="0">
                <a:solidFill>
                  <a:srgbClr val="953735"/>
                </a:solidFill>
                <a:ea typeface="ヒラギノ角ゴ Pro W3"/>
              </a:rPr>
            </a:br>
            <a:r>
              <a:rPr lang="en-US" sz="4000" dirty="0" smtClean="0">
                <a:solidFill>
                  <a:srgbClr val="953735"/>
                </a:solidFill>
                <a:ea typeface="ヒラギノ角ゴ Pro W3"/>
              </a:rPr>
              <a:t>CESAR Project</a:t>
            </a:r>
            <a:endParaRPr lang="en-GB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86554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Mladen Stanojevi</a:t>
            </a:r>
            <a:r>
              <a:rPr lang="sr-Latn-CS" dirty="0" smtClean="0"/>
              <a:t>ć, </a:t>
            </a:r>
            <a:r>
              <a:rPr lang="sr-Latn-CS" dirty="0" err="1" smtClean="0"/>
              <a:t>PhD</a:t>
            </a:r>
            <a:endParaRPr lang="de-DE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sz="865" dirty="0" smtClean="0"/>
          </a:p>
          <a:p>
            <a:endParaRPr lang="de-DE" sz="800" dirty="0" smtClean="0"/>
          </a:p>
          <a:p>
            <a:pPr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Institute Mihajlo Pupin, Serbia</a:t>
            </a:r>
          </a:p>
          <a:p>
            <a:r>
              <a:rPr lang="de-DE" sz="1400" b="0" dirty="0" smtClean="0"/>
              <a:t>Mladen.Stanojevic@pupin.rs</a:t>
            </a:r>
          </a:p>
          <a:p>
            <a:endParaRPr lang="de-DE" dirty="0" smtClean="0"/>
          </a:p>
          <a:p>
            <a:r>
              <a:rPr lang="en-US" sz="1400" b="0" dirty="0" smtClean="0"/>
              <a:t>Information Day for Call 7 of ICT PSP </a:t>
            </a:r>
          </a:p>
          <a:p>
            <a:r>
              <a:rPr lang="en-GB" sz="1400" b="0" dirty="0" smtClean="0"/>
              <a:t>Belgrade</a:t>
            </a:r>
            <a:r>
              <a:rPr lang="sr-Latn-CS" sz="1400" b="0" dirty="0" smtClean="0"/>
              <a:t>, 28.02.2013</a:t>
            </a:r>
            <a:endParaRPr lang="en-GB" sz="1400" b="0" dirty="0"/>
          </a:p>
        </p:txBody>
      </p:sp>
      <p:pic>
        <p:nvPicPr>
          <p:cNvPr id="6" name="Picture 18" descr="META-NET-Logo_L_rgb.eps"/>
          <p:cNvPicPr>
            <a:picLocks noChangeAspect="1"/>
          </p:cNvPicPr>
          <p:nvPr/>
        </p:nvPicPr>
        <p:blipFill>
          <a:blip r:embed="rId3">
            <a:lum bright="-2000"/>
          </a:blip>
          <a:srcRect/>
          <a:stretch>
            <a:fillRect/>
          </a:stretch>
        </p:blipFill>
        <p:spPr bwMode="auto">
          <a:xfrm>
            <a:off x="467544" y="470051"/>
            <a:ext cx="3872675" cy="7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esar_logo_v3_rgb_5cm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24" y="366667"/>
            <a:ext cx="2534748" cy="986450"/>
          </a:xfrm>
          <a:prstGeom prst="rect">
            <a:avLst/>
          </a:prstGeom>
        </p:spPr>
      </p:pic>
      <p:pic>
        <p:nvPicPr>
          <p:cNvPr id="8" name="Picture 7" descr="logoI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164261"/>
            <a:ext cx="1762132" cy="6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Provide a PIC and appoint LEAR</a:t>
            </a:r>
          </a:p>
          <a:p>
            <a:endParaRPr lang="en-US" sz="2800" dirty="0" smtClean="0"/>
          </a:p>
          <a:p>
            <a:r>
              <a:rPr lang="en-US" sz="2800" dirty="0" smtClean="0"/>
              <a:t>Find and join the consortium</a:t>
            </a:r>
          </a:p>
          <a:p>
            <a:endParaRPr lang="en-US" sz="2800" dirty="0" smtClean="0"/>
          </a:p>
          <a:p>
            <a:r>
              <a:rPr lang="en-US" sz="2800" dirty="0" smtClean="0"/>
              <a:t>Fill-in Part A online forms</a:t>
            </a:r>
          </a:p>
          <a:p>
            <a:endParaRPr lang="en-US" sz="2800" dirty="0" smtClean="0"/>
          </a:p>
          <a:p>
            <a:r>
              <a:rPr lang="en-US" sz="2800" dirty="0" smtClean="0"/>
              <a:t>Create Part B (what will be done in the project)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http://www.meta-net.eu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727B-8205-4208-8223-176BB201A2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Technical administration</a:t>
            </a:r>
          </a:p>
          <a:p>
            <a:pPr lvl="1"/>
            <a:r>
              <a:rPr lang="en-US" sz="2600" dirty="0" smtClean="0"/>
              <a:t>Activities according to </a:t>
            </a:r>
            <a:r>
              <a:rPr lang="en-US" sz="2600" dirty="0" err="1" smtClean="0"/>
              <a:t>DoW</a:t>
            </a:r>
            <a:r>
              <a:rPr lang="en-US" sz="2600" dirty="0" smtClean="0"/>
              <a:t> (deliverables on time</a:t>
            </a:r>
            <a:r>
              <a:rPr lang="en-US" sz="2600" dirty="0" smtClean="0"/>
              <a:t>)</a:t>
            </a:r>
            <a:endParaRPr lang="sr-Latn-RS" sz="2600" dirty="0" smtClean="0"/>
          </a:p>
          <a:p>
            <a:pPr lvl="1"/>
            <a:r>
              <a:rPr lang="sr-Latn-RS" sz="2600" dirty="0" smtClean="0"/>
              <a:t>Review meetings (reviewers check the work done comparing to DoW)</a:t>
            </a:r>
            <a:endParaRPr lang="en-US" sz="2600" dirty="0" smtClean="0"/>
          </a:p>
          <a:p>
            <a:endParaRPr lang="en-US" sz="2800" dirty="0" smtClean="0"/>
          </a:p>
          <a:p>
            <a:r>
              <a:rPr lang="en-US" sz="2800" dirty="0" smtClean="0"/>
              <a:t>Financial administration</a:t>
            </a:r>
          </a:p>
          <a:p>
            <a:pPr lvl="1"/>
            <a:r>
              <a:rPr lang="en-US" sz="2600" dirty="0" smtClean="0"/>
              <a:t>Timesheets</a:t>
            </a:r>
          </a:p>
          <a:p>
            <a:pPr lvl="1"/>
            <a:r>
              <a:rPr lang="en-US" sz="2600" dirty="0" smtClean="0"/>
              <a:t>Salaries</a:t>
            </a:r>
          </a:p>
          <a:p>
            <a:pPr lvl="1"/>
            <a:r>
              <a:rPr lang="en-US" sz="2600" dirty="0" smtClean="0"/>
              <a:t>Receipts for all costs (travel, equipment, subcontracting, etc</a:t>
            </a:r>
            <a:r>
              <a:rPr lang="en-US" sz="2600" dirty="0" smtClean="0"/>
              <a:t>.)</a:t>
            </a:r>
            <a:endParaRPr lang="sr-Latn-RS" sz="2600" dirty="0" smtClean="0"/>
          </a:p>
          <a:p>
            <a:pPr lvl="1"/>
            <a:r>
              <a:rPr lang="sr-Latn-RS" sz="2600" dirty="0" smtClean="0"/>
              <a:t>Financial reports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http://www.meta-net.eu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727B-8205-4208-8223-176BB201A2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 for newcomers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Competition is much lower than for FP7 project proposals</a:t>
            </a:r>
          </a:p>
          <a:p>
            <a:r>
              <a:rPr lang="en-US" sz="2800" dirty="0" smtClean="0"/>
              <a:t>Improve your networking (evaluators, reviewers for FP7 projects)</a:t>
            </a:r>
          </a:p>
          <a:p>
            <a:r>
              <a:rPr lang="en-US" sz="2800" dirty="0" smtClean="0"/>
              <a:t>Do not act as a Project Coordinator, but join an existing consortium</a:t>
            </a:r>
          </a:p>
          <a:p>
            <a:r>
              <a:rPr lang="en-US" sz="2800" dirty="0" smtClean="0"/>
              <a:t>Appoint F/A officer for efficient administration of the project</a:t>
            </a:r>
          </a:p>
          <a:p>
            <a:r>
              <a:rPr lang="en-US" sz="2800" dirty="0" smtClean="0"/>
              <a:t>All activities are funded 50% by the EC, so you have to provide another 50% on your 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http://www.meta-net.eu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727B-8205-4208-8223-176BB201A2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endParaRPr lang="de-DE" sz="1800" b="1" dirty="0" smtClean="0"/>
          </a:p>
          <a:p>
            <a:pPr>
              <a:spcAft>
                <a:spcPts val="1200"/>
              </a:spcAft>
              <a:buNone/>
            </a:pPr>
            <a:endParaRPr lang="de-DE" sz="1800" b="1" dirty="0" smtClean="0"/>
          </a:p>
          <a:p>
            <a:pPr>
              <a:spcAft>
                <a:spcPts val="1200"/>
              </a:spcAft>
              <a:buNone/>
            </a:pPr>
            <a:endParaRPr lang="de-DE" sz="1800" b="1" dirty="0" smtClean="0"/>
          </a:p>
          <a:p>
            <a:pPr algn="ctr">
              <a:spcAft>
                <a:spcPts val="1200"/>
              </a:spcAft>
              <a:buNone/>
            </a:pPr>
            <a:r>
              <a:rPr lang="en-GB" sz="1800" b="1" dirty="0" smtClean="0"/>
              <a:t>Thank </a:t>
            </a:r>
            <a:r>
              <a:rPr lang="en-GB" sz="1800" b="1" dirty="0"/>
              <a:t>you</a:t>
            </a:r>
            <a:r>
              <a:rPr lang="en-GB" sz="1800" b="1" dirty="0" smtClean="0"/>
              <a:t> very much for your attention!</a:t>
            </a:r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r>
              <a:rPr lang="en-GB" sz="1400" b="1" dirty="0" smtClean="0">
                <a:latin typeface="Georgia" pitchFamily="18" charset="0"/>
                <a:ea typeface="ＭＳ Ｐゴシック" pitchFamily="-84" charset="-128"/>
              </a:rPr>
              <a:t>http://www.cesar-project.net</a:t>
            </a:r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r>
              <a:rPr lang="en-GB" sz="1400" b="1" dirty="0" smtClean="0">
                <a:hlinkClick r:id="rId2"/>
              </a:rPr>
              <a:t>office@meta-net.eu</a:t>
            </a:r>
            <a:endParaRPr lang="en-GB" sz="1400" b="1" dirty="0" smtClean="0"/>
          </a:p>
          <a:p>
            <a:pPr algn="ctr">
              <a:buNone/>
            </a:pPr>
            <a:r>
              <a:rPr lang="en-GB" sz="1400" b="1" dirty="0" smtClean="0"/>
              <a:t>http</a:t>
            </a:r>
            <a:r>
              <a:rPr lang="en-GB" sz="1400" b="1" dirty="0"/>
              <a:t>://www.meta-net.eu</a:t>
            </a:r>
          </a:p>
          <a:p>
            <a:pPr algn="ctr">
              <a:buNone/>
            </a:pPr>
            <a:r>
              <a:rPr lang="en-US" sz="1400" b="1" dirty="0" smtClean="0"/>
              <a:t>http://www.facebook.com/META.Alliance</a:t>
            </a:r>
            <a:endParaRPr lang="en-GB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727B-8205-4208-8223-176BB201A2BA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DIN Offc" charset="0"/>
                <a:ea typeface="ＭＳ Ｐゴシック" pitchFamily="-84" charset="-128"/>
              </a:rPr>
              <a:t>Outline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CESAR consortium</a:t>
            </a:r>
          </a:p>
          <a:p>
            <a:pPr eaLnBrk="1" hangingPunct="1">
              <a:spcAft>
                <a:spcPts val="1800"/>
              </a:spcAft>
            </a:pP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P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roject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o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bjectives</a:t>
            </a: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Activities of Serbian partners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How we got involved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Preparation of project proposal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Project administration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Advices to newcomers</a:t>
            </a:r>
          </a:p>
          <a:p>
            <a:pPr eaLnBrk="1" hangingPunct="1">
              <a:spcAft>
                <a:spcPts val="1800"/>
              </a:spcAft>
            </a:pP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spcAft>
                <a:spcPts val="1800"/>
              </a:spcAft>
            </a:pP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27651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/>
          </a:p>
        </p:txBody>
      </p:sp>
      <p:sp>
        <p:nvSpPr>
          <p:cNvPr id="17412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92F4C-076E-4308-A9A2-E080EB23B02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DIN Offc" charset="0"/>
                <a:ea typeface="ＭＳ Ｐゴシック" pitchFamily="-84" charset="-128"/>
              </a:rPr>
              <a:t>Ge</a:t>
            </a:r>
            <a:r>
              <a:rPr lang="hr-HR" smtClean="0">
                <a:solidFill>
                  <a:srgbClr val="990000"/>
                </a:solidFill>
                <a:latin typeface="DIN Offc" charset="0"/>
                <a:ea typeface="ＭＳ Ｐゴシック" pitchFamily="-84" charset="-128"/>
              </a:rPr>
              <a:t>o-lin</a:t>
            </a:r>
            <a:r>
              <a:rPr lang="hr-HR" smtClean="0">
                <a:latin typeface="DIN Offc" charset="0"/>
                <a:ea typeface="ＭＳ Ｐゴシック" pitchFamily="-84" charset="-128"/>
              </a:rPr>
              <a:t>guistic position</a:t>
            </a:r>
            <a:endParaRPr lang="de-DE" smtClean="0">
              <a:latin typeface="DIN Offc" charset="0"/>
              <a:ea typeface="ＭＳ Ｐゴシック" pitchFamily="-84" charset="-128"/>
            </a:endParaRP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CESAR stands for </a:t>
            </a:r>
            <a:r>
              <a:rPr lang="hr-HR" b="1" dirty="0" smtClean="0">
                <a:solidFill>
                  <a:srgbClr val="E05117"/>
                </a:solidFill>
                <a:latin typeface="Georgia" pitchFamily="18" charset="0"/>
                <a:ea typeface="ＭＳ Ｐゴシック" pitchFamily="-84" charset="-128"/>
              </a:rPr>
              <a:t>C</a:t>
            </a:r>
            <a:r>
              <a:rPr lang="en-US" b="1" dirty="0" smtClean="0">
                <a:solidFill>
                  <a:srgbClr val="E05117"/>
                </a:solidFill>
                <a:latin typeface="Georgia" pitchFamily="18" charset="0"/>
                <a:ea typeface="ＭＳ Ｐゴシック" pitchFamily="-84" charset="-128"/>
              </a:rPr>
              <a:t>E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ntral and </a:t>
            </a:r>
            <a:r>
              <a:rPr lang="hr-HR" b="1" dirty="0" smtClean="0">
                <a:solidFill>
                  <a:srgbClr val="E05117"/>
                </a:solidFill>
                <a:latin typeface="Georgia" pitchFamily="18" charset="0"/>
                <a:ea typeface="ＭＳ Ｐゴシック" pitchFamily="-84" charset="-128"/>
              </a:rPr>
              <a:t>S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outheast 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E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urope</a:t>
            </a:r>
            <a:r>
              <a:rPr lang="hr-HR" b="1" dirty="0" smtClean="0">
                <a:solidFill>
                  <a:srgbClr val="E05117"/>
                </a:solidFill>
                <a:latin typeface="Georgia" pitchFamily="18" charset="0"/>
                <a:ea typeface="ＭＳ Ｐゴシック" pitchFamily="-84" charset="-128"/>
              </a:rPr>
              <a:t>A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n </a:t>
            </a:r>
            <a:r>
              <a:rPr lang="hr-HR" b="1" dirty="0" smtClean="0">
                <a:solidFill>
                  <a:srgbClr val="E05117"/>
                </a:solidFill>
                <a:latin typeface="Georgia" pitchFamily="18" charset="0"/>
                <a:ea typeface="ＭＳ Ｐゴシック" pitchFamily="-84" charset="-128"/>
              </a:rPr>
              <a:t>R</a:t>
            </a: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esources</a:t>
            </a: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sr-Latn-CS" dirty="0" smtClean="0">
                <a:latin typeface="Georgia" pitchFamily="18" charset="0"/>
                <a:ea typeface="ＭＳ Ｐゴシック" pitchFamily="-84" charset="-128"/>
              </a:rPr>
              <a:t>O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perates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as integral part of META-NET</a:t>
            </a:r>
            <a:endParaRPr lang="hr-HR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Geo-linguistic spread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Central and Southeast Europe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three inner seas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: 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Baltic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, 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Adriatic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, 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Black Sea</a:t>
            </a:r>
          </a:p>
          <a:p>
            <a:pPr eaLnBrk="1" hangingPunct="1">
              <a:spcBef>
                <a:spcPts val="600"/>
              </a:spcBef>
            </a:pP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CESAR 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covers languages</a:t>
            </a:r>
            <a:endParaRPr lang="hr-HR" dirty="0" smtClean="0">
              <a:latin typeface="Georgia" pitchFamily="18" charset="0"/>
              <a:ea typeface="ＭＳ Ｐゴシック" pitchFamily="-84" charset="-128"/>
            </a:endParaRP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Pol</a:t>
            </a:r>
            <a:r>
              <a:rPr lang="en-US" dirty="0" err="1" smtClean="0">
                <a:latin typeface="Georgia" pitchFamily="18" charset="0"/>
                <a:cs typeface="Georgia" pitchFamily="18" charset="0"/>
              </a:rPr>
              <a:t>ish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		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EU, 38M (40-48M)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Slovak	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EU, 5.4M (7M) 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Hunga</a:t>
            </a:r>
            <a:r>
              <a:rPr lang="en-US" dirty="0" err="1" smtClean="0">
                <a:latin typeface="Georgia" pitchFamily="18" charset="0"/>
                <a:cs typeface="Georgia" pitchFamily="18" charset="0"/>
              </a:rPr>
              <a:t>rian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	EU, 10M (16M)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Croatia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n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EU in 2013, 4.4M (5.5M)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Serbi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an		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candidate, 7.3M (9M)</a:t>
            </a:r>
          </a:p>
          <a:p>
            <a:pPr lvl="1" eaLnBrk="1" hangingPunct="1"/>
            <a:r>
              <a:rPr lang="hr-HR" dirty="0" smtClean="0">
                <a:latin typeface="Georgia" pitchFamily="18" charset="0"/>
                <a:cs typeface="Georgia" pitchFamily="18" charset="0"/>
              </a:rPr>
              <a:t>Bulgaria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n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	</a:t>
            </a:r>
            <a:r>
              <a:rPr lang="hr-HR" dirty="0" smtClean="0">
                <a:latin typeface="Georgia" pitchFamily="18" charset="0"/>
                <a:cs typeface="Georgia" pitchFamily="18" charset="0"/>
              </a:rPr>
              <a:t>EU, 7.5M (9M)</a:t>
            </a:r>
          </a:p>
          <a:p>
            <a:pPr eaLnBrk="1" hangingPunct="1">
              <a:spcBef>
                <a:spcPts val="600"/>
              </a:spcBef>
            </a:pPr>
            <a:r>
              <a:rPr lang="hr-HR" dirty="0" smtClean="0">
                <a:latin typeface="Georgia" pitchFamily="18" charset="0"/>
                <a:ea typeface="ＭＳ Ｐゴシック" pitchFamily="-84" charset="-128"/>
              </a:rPr>
              <a:t>All languages Slavic, except Hungarian</a:t>
            </a:r>
          </a:p>
          <a:p>
            <a:pPr eaLnBrk="1" hangingPunct="1"/>
            <a:endParaRPr lang="en-GB" dirty="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2048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3A58ED-603F-4306-976B-E01D082F32DC}" type="slidenum">
              <a:rPr lang="en-US"/>
              <a:pPr/>
              <a:t>3</a:t>
            </a:fld>
            <a:endParaRPr lang="en-US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2133600"/>
            <a:ext cx="36210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Who is CESAR?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0350" y="1982788"/>
          <a:ext cx="8634413" cy="3533446"/>
        </p:xfrm>
        <a:graphic>
          <a:graphicData uri="http://schemas.openxmlformats.org/drawingml/2006/table">
            <a:tbl>
              <a:tblPr/>
              <a:tblGrid>
                <a:gridCol w="1025525"/>
                <a:gridCol w="5267325"/>
                <a:gridCol w="1235075"/>
                <a:gridCol w="11064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Participant no.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Participant organisation name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Participant short name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Country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1 (CO)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Nyelvtudományi Intézet, Magyar Tudományos Akadémia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HASRIL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Hungary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2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Budapesti Műszaki és Gazdaságtudományi Egyetem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BME-TMIT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Hungary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3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Sveu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č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ili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š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te u Zagrebu, Filozofski Fakultet – University of Zagreb, Faculty of Humanities and Social Sciences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FFZG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Croatia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4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Instytut Podstaw Informatyki Polskej Akademii Nauk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IPIPAN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Poland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5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Uniwersytet Lodzki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Ulodz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Poland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6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Faculty of Mathematics, University of Belgrade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UBG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Serbia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7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Institut Mihajlo Pupin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IPUP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Serbia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8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The Institute for Bulgarian Language Prof. Lyubomir Andreychin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IBL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Bulgaria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9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Jazykovedny Ústav Ludovíta Stúra Slovenskej Akadémie Vied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LSIL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-84" charset="-128"/>
                        </a:rPr>
                        <a:t>Slovakia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CB"/>
                    </a:solidFill>
                  </a:tcPr>
                </a:tc>
              </a:tr>
            </a:tbl>
          </a:graphicData>
        </a:graphic>
      </p:graphicFrame>
      <p:sp>
        <p:nvSpPr>
          <p:cNvPr id="5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/>
          </a:p>
        </p:txBody>
      </p:sp>
      <p:sp>
        <p:nvSpPr>
          <p:cNvPr id="225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4602D-8D9A-4662-91E1-17B001D86AD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DIN Offc" charset="0"/>
                <a:ea typeface="ＭＳ Ｐゴシック" pitchFamily="-84" charset="-128"/>
              </a:rPr>
              <a:t>Project objectives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824412"/>
          </a:xfrm>
        </p:spPr>
        <p:txBody>
          <a:bodyPr/>
          <a:lstStyle/>
          <a:p>
            <a:pPr>
              <a:spcBef>
                <a:spcPts val="400"/>
              </a:spcBef>
              <a:defRPr/>
            </a:pPr>
            <a:r>
              <a:rPr lang="sr-Latn-CS" dirty="0" smtClean="0"/>
              <a:t>P</a:t>
            </a:r>
            <a:r>
              <a:rPr lang="en-GB" dirty="0" err="1" smtClean="0"/>
              <a:t>rovide</a:t>
            </a:r>
            <a:r>
              <a:rPr lang="en-GB" dirty="0" smtClean="0"/>
              <a:t> a description of the national landscape in terms of</a:t>
            </a:r>
          </a:p>
          <a:p>
            <a:pPr lvl="1">
              <a:spcBef>
                <a:spcPts val="400"/>
              </a:spcBef>
              <a:defRPr/>
            </a:pPr>
            <a:r>
              <a:rPr lang="sr-Latn-CS" dirty="0" smtClean="0">
                <a:ea typeface="ＭＳ Ｐゴシック" charset="0"/>
              </a:rPr>
              <a:t>L</a:t>
            </a:r>
            <a:r>
              <a:rPr lang="en-GB" dirty="0" err="1" smtClean="0">
                <a:ea typeface="ＭＳ Ｐゴシック" charset="0"/>
              </a:rPr>
              <a:t>anguage</a:t>
            </a:r>
            <a:r>
              <a:rPr lang="en-GB" dirty="0" smtClean="0">
                <a:ea typeface="ＭＳ Ｐゴシック" charset="0"/>
              </a:rPr>
              <a:t> use, language-savvy products and services,  language</a:t>
            </a:r>
            <a:r>
              <a:rPr lang="hr-HR" dirty="0" smtClean="0">
                <a:ea typeface="ＭＳ Ｐゴシック" charset="0"/>
              </a:rPr>
              <a:t> </a:t>
            </a:r>
            <a:r>
              <a:rPr lang="en-GB" dirty="0" smtClean="0">
                <a:ea typeface="ＭＳ Ｐゴシック" charset="0"/>
              </a:rPr>
              <a:t>technologies and resources</a:t>
            </a:r>
          </a:p>
          <a:p>
            <a:pPr>
              <a:spcBef>
                <a:spcPts val="400"/>
              </a:spcBef>
              <a:defRPr/>
            </a:pPr>
            <a:r>
              <a:rPr lang="en-GB" dirty="0" smtClean="0"/>
              <a:t>Contribute to a pan-European digital </a:t>
            </a:r>
            <a:r>
              <a:rPr lang="hr-HR" dirty="0" smtClean="0"/>
              <a:t>language </a:t>
            </a:r>
            <a:r>
              <a:rPr lang="en-GB" dirty="0" smtClean="0"/>
              <a:t>resources exchange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dirty="0" smtClean="0"/>
              <a:t>(META-SHARE)</a:t>
            </a:r>
          </a:p>
          <a:p>
            <a:pPr lvl="1">
              <a:spcBef>
                <a:spcPts val="400"/>
              </a:spcBef>
              <a:defRPr/>
            </a:pPr>
            <a:r>
              <a:rPr lang="en-GB" dirty="0" smtClean="0">
                <a:ea typeface="ＭＳ Ｐゴシック" charset="0"/>
              </a:rPr>
              <a:t>Enhance, extend, document, standardize, cross-link, cross-align resources and tools</a:t>
            </a:r>
            <a:endParaRPr lang="en-GB" dirty="0">
              <a:ea typeface="ＭＳ Ｐゴシック" charset="0"/>
            </a:endParaRPr>
          </a:p>
          <a:p>
            <a:pPr>
              <a:spcBef>
                <a:spcPts val="400"/>
              </a:spcBef>
              <a:defRPr/>
            </a:pPr>
            <a:r>
              <a:rPr lang="en-GB" dirty="0" smtClean="0"/>
              <a:t>Mobilise </a:t>
            </a:r>
            <a:r>
              <a:rPr lang="en-GB" dirty="0"/>
              <a:t>national and regional stakeholders, public bodies and </a:t>
            </a:r>
            <a:r>
              <a:rPr lang="en-GB" dirty="0" smtClean="0"/>
              <a:t>funding</a:t>
            </a:r>
            <a:endParaRPr lang="en-GB" dirty="0"/>
          </a:p>
          <a:p>
            <a:pPr>
              <a:spcBef>
                <a:spcPts val="400"/>
              </a:spcBef>
              <a:defRPr/>
            </a:pPr>
            <a:r>
              <a:rPr lang="en-GB" dirty="0" smtClean="0"/>
              <a:t>Reinvigorate </a:t>
            </a:r>
            <a:r>
              <a:rPr lang="en-GB" dirty="0"/>
              <a:t>cooperation between key technology partners in the </a:t>
            </a:r>
            <a:r>
              <a:rPr lang="en-GB" dirty="0" smtClean="0"/>
              <a:t>region</a:t>
            </a:r>
            <a:endParaRPr lang="en-GB" dirty="0"/>
          </a:p>
          <a:p>
            <a:pPr>
              <a:spcBef>
                <a:spcPts val="400"/>
              </a:spcBef>
              <a:defRPr/>
            </a:pPr>
            <a:r>
              <a:rPr lang="en-GB" dirty="0" smtClean="0"/>
              <a:t>Collaborate with other partner projects</a:t>
            </a:r>
          </a:p>
          <a:p>
            <a:pPr>
              <a:spcBef>
                <a:spcPts val="400"/>
              </a:spcBef>
              <a:defRPr/>
            </a:pPr>
            <a:r>
              <a:rPr lang="en-GB" dirty="0" smtClean="0"/>
              <a:t>Bridge the technological gap between this region and the other parts of Europe</a:t>
            </a:r>
            <a:endParaRPr lang="hr-HR" dirty="0" smtClean="0"/>
          </a:p>
          <a:p>
            <a:pPr eaLnBrk="1" hangingPunct="1">
              <a:spcAft>
                <a:spcPts val="1800"/>
              </a:spcAft>
              <a:defRPr/>
            </a:pPr>
            <a:endParaRPr lang="en-GB" dirty="0">
              <a:latin typeface="Georgia" charset="0"/>
            </a:endParaRPr>
          </a:p>
          <a:p>
            <a:pPr marL="0" indent="0" eaLnBrk="1" hangingPunct="1">
              <a:spcAft>
                <a:spcPts val="1800"/>
              </a:spcAft>
              <a:buFont typeface="Wingdings" charset="0"/>
              <a:buNone/>
              <a:defRPr/>
            </a:pPr>
            <a:endParaRPr lang="en-GB" dirty="0">
              <a:latin typeface="Georgia" charset="0"/>
            </a:endParaRPr>
          </a:p>
          <a:p>
            <a:pPr eaLnBrk="1" hangingPunct="1">
              <a:spcAft>
                <a:spcPts val="1800"/>
              </a:spcAft>
              <a:defRPr/>
            </a:pPr>
            <a:endParaRPr lang="en-GB" dirty="0">
              <a:latin typeface="Georgia" charset="0"/>
            </a:endParaRPr>
          </a:p>
        </p:txBody>
      </p:sp>
      <p:sp>
        <p:nvSpPr>
          <p:cNvPr id="2560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B053A-9735-4587-9A76-5CAD510ADAC2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DIN Offc" charset="0"/>
                <a:ea typeface="ＭＳ Ｐゴシック" pitchFamily="-84" charset="-128"/>
              </a:rPr>
              <a:t>Where to find CESAR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>
          <a:xfrm>
            <a:off x="179388" y="1411288"/>
            <a:ext cx="8640762" cy="5113337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endParaRPr lang="en-GB" dirty="0" smtClean="0">
              <a:latin typeface="Georgia" charset="0"/>
              <a:ea typeface="Georgia" pitchFamily="18" charset="0"/>
            </a:endParaRPr>
          </a:p>
          <a:p>
            <a:pPr algn="just">
              <a:defRPr/>
            </a:pPr>
            <a:r>
              <a:rPr lang="en-GB" b="1" dirty="0" err="1" smtClean="0">
                <a:ea typeface="Georgia" pitchFamily="18" charset="0"/>
              </a:rPr>
              <a:t>www.meta-net.eu</a:t>
            </a:r>
            <a:endParaRPr lang="en-GB" b="1" dirty="0" smtClean="0">
              <a:ea typeface="Georgia" pitchFamily="18" charset="0"/>
            </a:endParaRPr>
          </a:p>
          <a:p>
            <a:pPr marL="0" indent="0" eaLnBrk="1" hangingPunct="1">
              <a:spcAft>
                <a:spcPts val="1800"/>
              </a:spcAft>
              <a:buFont typeface="Wingdings" charset="0"/>
              <a:buNone/>
              <a:defRPr/>
            </a:pPr>
            <a:endParaRPr lang="en-GB" sz="1800" dirty="0">
              <a:latin typeface="Georgia" charset="0"/>
              <a:ea typeface="Georgia" pitchFamily="18" charset="0"/>
            </a:endParaRPr>
          </a:p>
          <a:p>
            <a:pPr eaLnBrk="1" hangingPunct="1">
              <a:spcAft>
                <a:spcPts val="1800"/>
              </a:spcAft>
              <a:defRPr/>
            </a:pPr>
            <a:endParaRPr lang="en-GB" sz="1800" dirty="0">
              <a:latin typeface="Georgia" charset="0"/>
              <a:ea typeface="Georgia" pitchFamily="18" charset="0"/>
            </a:endParaRPr>
          </a:p>
        </p:txBody>
      </p:sp>
      <p:sp>
        <p:nvSpPr>
          <p:cNvPr id="27651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/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089CC0-EE41-4D83-B47F-1F146DBDD3A1}" type="slidenum">
              <a:rPr lang="en-US"/>
              <a:pPr/>
              <a:t>6</a:t>
            </a:fld>
            <a:endParaRPr lang="en-US"/>
          </a:p>
        </p:txBody>
      </p:sp>
      <p:pic>
        <p:nvPicPr>
          <p:cNvPr id="29701" name="Picture 1" descr="Screen Shot 2012-09-26 at 22.56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88" y="2378075"/>
            <a:ext cx="60118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 Offc" charset="0"/>
                <a:ea typeface="ＭＳ Ｐゴシック" pitchFamily="-84" charset="-128"/>
              </a:rPr>
              <a:t>www.cesar-project.net</a:t>
            </a:r>
          </a:p>
        </p:txBody>
      </p:sp>
      <p:pic>
        <p:nvPicPr>
          <p:cNvPr id="31746" name="Content Placeholder 3" descr="Screen Shot 2012-11-30 at 9.11.09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746" b="15746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2D3539-27FE-4E8E-ACAE-921E392CCBD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Activities of </a:t>
            </a:r>
            <a:r>
              <a:rPr lang="hu-HU" dirty="0" smtClean="0">
                <a:latin typeface="Georgia" pitchFamily="18" charset="0"/>
                <a:ea typeface="ＭＳ Ｐゴシック" pitchFamily="-84" charset="-128"/>
              </a:rPr>
              <a:t>Serbian 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partners</a:t>
            </a:r>
            <a:endParaRPr lang="hu-HU" dirty="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93186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900" b="1" dirty="0" smtClean="0">
              <a:latin typeface="Georgia" pitchFamily="18" charset="0"/>
              <a:ea typeface="ＭＳ Ｐゴシック" pitchFamily="-84" charset="-128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1" dirty="0" smtClean="0">
                <a:latin typeface="Georgia" pitchFamily="18" charset="0"/>
                <a:ea typeface="ＭＳ Ｐゴシック" pitchFamily="-84" charset="-128"/>
              </a:rPr>
              <a:t>University of Belgrade, Faculty of Mathematics</a:t>
            </a:r>
          </a:p>
          <a:p>
            <a:pPr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cs typeface="Georgia" pitchFamily="18" charset="0"/>
              </a:rPr>
              <a:t>Several language resources in Serbian (Serbian </a:t>
            </a:r>
            <a:r>
              <a:rPr lang="en-US" dirty="0" err="1" smtClean="0">
                <a:latin typeface="Georgia" pitchFamily="18" charset="0"/>
                <a:cs typeface="Georgia" pitchFamily="18" charset="0"/>
              </a:rPr>
              <a:t>WordNet</a:t>
            </a:r>
            <a:r>
              <a:rPr lang="en-US" dirty="0" smtClean="0">
                <a:latin typeface="Georgia" pitchFamily="18" charset="0"/>
                <a:cs typeface="Georgia" pitchFamily="18" charset="0"/>
              </a:rPr>
              <a:t>, monolingual and multilingual corpora, dictionaries, etc.)</a:t>
            </a:r>
            <a:endParaRPr lang="en-US" b="1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1" dirty="0" smtClean="0">
                <a:latin typeface="Georgia" pitchFamily="18" charset="0"/>
                <a:ea typeface="ＭＳ Ｐゴシック" pitchFamily="-84" charset="-128"/>
              </a:rPr>
              <a:t>Institute </a:t>
            </a:r>
            <a:r>
              <a:rPr lang="en-US" b="1" dirty="0" err="1" smtClean="0">
                <a:latin typeface="Georgia" pitchFamily="18" charset="0"/>
                <a:ea typeface="ＭＳ Ｐゴシック" pitchFamily="-84" charset="-128"/>
              </a:rPr>
              <a:t>Mihajlo</a:t>
            </a:r>
            <a:r>
              <a:rPr lang="en-US" b="1" dirty="0" smtClean="0">
                <a:latin typeface="Georgia" pitchFamily="18" charset="0"/>
                <a:ea typeface="ＭＳ Ｐゴシック" pitchFamily="-84" charset="-128"/>
              </a:rPr>
              <a:t> Pupin</a:t>
            </a:r>
          </a:p>
          <a:p>
            <a:pPr lvl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Make 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NooJ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open source</a:t>
            </a:r>
          </a:p>
          <a:p>
            <a:pPr lvl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Make 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NooJ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platform independent</a:t>
            </a:r>
          </a:p>
          <a:p>
            <a:pPr lvl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Make 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NooJ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maximally interoperable by making sure it will seamlessly work with major tools</a:t>
            </a:r>
          </a:p>
          <a:p>
            <a:pPr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1" dirty="0" smtClean="0">
                <a:latin typeface="Georgia" pitchFamily="18" charset="0"/>
                <a:ea typeface="ＭＳ Ｐゴシック" pitchFamily="-84" charset="-128"/>
              </a:rPr>
              <a:t>Common activities</a:t>
            </a:r>
          </a:p>
          <a:p>
            <a:pPr lvl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The Serbian Language in the Digital Age, LWP Series, Springer, 2012</a:t>
            </a:r>
          </a:p>
          <a:p>
            <a:pPr lvl="1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CESAR </a:t>
            </a:r>
            <a:r>
              <a:rPr lang="en-US" dirty="0" err="1" smtClean="0">
                <a:latin typeface="Georgia" pitchFamily="18" charset="0"/>
                <a:ea typeface="ＭＳ Ｐゴシック" pitchFamily="-84" charset="-128"/>
              </a:rPr>
              <a:t>Roadshow</a:t>
            </a: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 dissemination event, Belgrade, October 2012</a:t>
            </a:r>
            <a:endParaRPr lang="hu-HU" dirty="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27651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http://www.cesar-project.net</a:t>
            </a:r>
            <a:endParaRPr lang="en-US"/>
          </a:p>
        </p:txBody>
      </p:sp>
      <p:sp>
        <p:nvSpPr>
          <p:cNvPr id="51204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1C86D-2FD8-4C88-8252-39F5AA16FE6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EC diagnosed an acute lack of language resources for many European </a:t>
            </a:r>
            <a:r>
              <a:rPr lang="en-US" sz="2400" dirty="0" err="1" smtClean="0"/>
              <a:t>Langauges</a:t>
            </a:r>
            <a:endParaRPr lang="en-US" sz="2400" dirty="0" smtClean="0"/>
          </a:p>
          <a:p>
            <a:r>
              <a:rPr lang="en-US" sz="2400" dirty="0" smtClean="0"/>
              <a:t>META-NET FP7 Network of Excellence</a:t>
            </a:r>
          </a:p>
          <a:p>
            <a:r>
              <a:rPr lang="en-US" sz="2400" dirty="0" smtClean="0"/>
              <a:t>ICT PSP Call for proposals to enhance language resources for different European languages (CESAR, META-NORD, METANET4U)</a:t>
            </a:r>
          </a:p>
          <a:p>
            <a:r>
              <a:rPr lang="en-US" sz="2400" dirty="0" smtClean="0"/>
              <a:t>Institute </a:t>
            </a:r>
            <a:r>
              <a:rPr lang="en-US" sz="2400" dirty="0" err="1" smtClean="0"/>
              <a:t>Mihajlo</a:t>
            </a:r>
            <a:r>
              <a:rPr lang="en-US" sz="2400" dirty="0" smtClean="0"/>
              <a:t> Pupin is not involved in developing language technologies or providing language resources</a:t>
            </a:r>
          </a:p>
          <a:p>
            <a:r>
              <a:rPr lang="sr-Latn-CS" sz="2400" dirty="0" smtClean="0"/>
              <a:t>Prof. </a:t>
            </a:r>
            <a:r>
              <a:rPr lang="en-US" sz="2400" dirty="0" smtClean="0"/>
              <a:t>Sanja </a:t>
            </a:r>
            <a:r>
              <a:rPr lang="en-US" sz="2400" dirty="0" err="1" smtClean="0"/>
              <a:t>Vrane</a:t>
            </a:r>
            <a:r>
              <a:rPr lang="sr-Latn-CS" sz="2400" dirty="0" smtClean="0"/>
              <a:t>š</a:t>
            </a:r>
            <a:r>
              <a:rPr lang="en-US" sz="2400" dirty="0" smtClean="0"/>
              <a:t> is an evaluator for </a:t>
            </a:r>
            <a:r>
              <a:rPr lang="en-US" sz="2400" smtClean="0"/>
              <a:t>FP7 ICT project </a:t>
            </a:r>
            <a:r>
              <a:rPr lang="en-US" sz="2400" dirty="0" smtClean="0"/>
              <a:t>proposals (Digital Content, Language Technologies)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http://www.meta-net.eu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727B-8205-4208-8223-176BB201A2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-NET_SlidesTemplate_modern">
  <a:themeElements>
    <a:clrScheme name="META-NET 2">
      <a:dk1>
        <a:sysClr val="windowText" lastClr="000000"/>
      </a:dk1>
      <a:lt1>
        <a:sysClr val="window" lastClr="FFFFFF"/>
      </a:lt1>
      <a:dk2>
        <a:srgbClr val="7A4740"/>
      </a:dk2>
      <a:lt2>
        <a:srgbClr val="EEECE1"/>
      </a:lt2>
      <a:accent1>
        <a:srgbClr val="FF6E00"/>
      </a:accent1>
      <a:accent2>
        <a:srgbClr val="990000"/>
      </a:accent2>
      <a:accent3>
        <a:srgbClr val="FFBE00"/>
      </a:accent3>
      <a:accent4>
        <a:srgbClr val="FF9B00"/>
      </a:accent4>
      <a:accent5>
        <a:srgbClr val="FF9700"/>
      </a:accent5>
      <a:accent6>
        <a:srgbClr val="F79646"/>
      </a:accent6>
      <a:hlink>
        <a:srgbClr val="CC37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604</Words>
  <Application>Microsoft Office PowerPoint</Application>
  <PresentationFormat>On-screen Show (4:3)</PresentationFormat>
  <Paragraphs>171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META-NET_SlidesTemplate_modern</vt:lpstr>
      <vt:lpstr>Participant Experience: CESAR Project</vt:lpstr>
      <vt:lpstr>Outline</vt:lpstr>
      <vt:lpstr>Geo-linguistic position</vt:lpstr>
      <vt:lpstr>Who is CESAR?</vt:lpstr>
      <vt:lpstr>Project objectives</vt:lpstr>
      <vt:lpstr>Where to find CESAR</vt:lpstr>
      <vt:lpstr>www.cesar-project.net</vt:lpstr>
      <vt:lpstr>Activities of Serbian partners</vt:lpstr>
      <vt:lpstr>How we got involved</vt:lpstr>
      <vt:lpstr>Preparation of project proposal</vt:lpstr>
      <vt:lpstr>Project administration</vt:lpstr>
      <vt:lpstr>Advices for newcomers</vt:lpstr>
      <vt:lpstr>Q/A</vt:lpstr>
    </vt:vector>
  </TitlesOfParts>
  <Manager/>
  <Company>DFKI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META-NET and META-SHARE: An Overview</dc:title>
  <dc:subject/>
  <dc:creator>Georg Rehm</dc:creator>
  <cp:keywords/>
  <dc:description/>
  <cp:lastModifiedBy>Irena</cp:lastModifiedBy>
  <cp:revision>510</cp:revision>
  <cp:lastPrinted>2010-10-26T15:38:58Z</cp:lastPrinted>
  <dcterms:created xsi:type="dcterms:W3CDTF">2010-11-02T11:17:19Z</dcterms:created>
  <dcterms:modified xsi:type="dcterms:W3CDTF">2013-02-28T09:43:44Z</dcterms:modified>
  <cp:category/>
</cp:coreProperties>
</file>